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6"/>
  </p:notesMasterIdLst>
  <p:sldIdLst>
    <p:sldId id="256" r:id="rId3"/>
    <p:sldId id="276" r:id="rId4"/>
    <p:sldId id="257" r:id="rId5"/>
    <p:sldId id="263" r:id="rId6"/>
    <p:sldId id="261" r:id="rId7"/>
    <p:sldId id="277" r:id="rId8"/>
    <p:sldId id="283" r:id="rId9"/>
    <p:sldId id="281" r:id="rId10"/>
    <p:sldId id="286" r:id="rId11"/>
    <p:sldId id="310" r:id="rId12"/>
    <p:sldId id="311" r:id="rId13"/>
    <p:sldId id="309" r:id="rId14"/>
    <p:sldId id="289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ABA"/>
    <a:srgbClr val="868686"/>
    <a:srgbClr val="ABD2E1"/>
    <a:srgbClr val="DA9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テーマ スタイル 1 - アクセント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テーマ スタイル 1 - アクセント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083E6E3-FA7D-4D7B-A595-EF9225AFEA82}" styleName="淡色スタイル 1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2C8C85-51F0-491E-9774-3900AFEF0FD7}" styleName="淡色スタイル 2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E8B1032C-EA38-4F05-BA0D-38AFFFC7BED3}" styleName="淡色スタイル 3 - アクセント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淡色スタイル 3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スタイル (中間)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8034E78-7F5D-4C2E-B375-FC64B27BC917}" styleName="スタイル (濃色)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ABFCF23-3B69-468F-B69F-88F6DE6A72F2}" styleName="中間スタイル 1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387"/>
    <p:restoredTop sz="94598"/>
  </p:normalViewPr>
  <p:slideViewPr>
    <p:cSldViewPr>
      <p:cViewPr varScale="1">
        <p:scale>
          <a:sx n="97" d="100"/>
          <a:sy n="97" d="100"/>
        </p:scale>
        <p:origin x="44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52FF8A-4899-49C0-8C60-4DC8CBEDC3E6}" type="datetimeFigureOut">
              <a:rPr kumimoji="1" lang="ja-JP" altLang="en-US" smtClean="0"/>
              <a:t>2018/7/31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6D7AE-D800-4044-BB50-217E18DF869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116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26D7AE-D800-4044-BB50-217E18DF869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196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-powerpoint-templates-design.com/free-powerpoint-templates-desig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4553519" y="3645024"/>
            <a:ext cx="305983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ja-JP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rPr>
              <a:t>サクソン効果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7" name="TextBox 6">
            <a:hlinkClick r:id="rId3"/>
          </p:cNvPr>
          <p:cNvSpPr txBox="1"/>
          <p:nvPr/>
        </p:nvSpPr>
        <p:spPr>
          <a:xfrm>
            <a:off x="0" y="6597932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 </a:t>
            </a:r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、</a:t>
            </a:r>
            <a:r>
              <a:rPr lang="en-US" altLang="ko-KR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Diagrams and Charts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452320" y="476672"/>
            <a:ext cx="1110013" cy="272795"/>
            <a:chOff x="3275856" y="1242391"/>
            <a:chExt cx="1656184" cy="407020"/>
          </a:xfrm>
        </p:grpSpPr>
        <p:sp>
          <p:nvSpPr>
            <p:cNvPr id="15" name="Rounded Rectangle 14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Rectangle 1"/>
          <p:cNvSpPr/>
          <p:nvPr/>
        </p:nvSpPr>
        <p:spPr>
          <a:xfrm>
            <a:off x="4337495" y="3654536"/>
            <a:ext cx="72008" cy="6368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 smtClean="0"/>
              <a:t>In the die </a:t>
            </a:r>
            <a:r>
              <a:rPr kumimoji="1" lang="en-US" altLang="ja-JP" u="sng" dirty="0"/>
              <a:t>of</a:t>
            </a:r>
            <a:r>
              <a:rPr kumimoji="1" lang="ja-JP" altLang="en-US" u="sng" dirty="0"/>
              <a:t> </a:t>
            </a:r>
            <a:r>
              <a:rPr kumimoji="1" lang="en-US" altLang="ja-JP" u="sng" dirty="0" smtClean="0"/>
              <a:t>Case3</a:t>
            </a:r>
          </a:p>
          <a:p>
            <a:pPr algn="ctr"/>
            <a:r>
              <a:rPr kumimoji="1" lang="ja-JP" altLang="en-US" u="sng" dirty="0" smtClean="0"/>
              <a:t>（</a:t>
            </a:r>
            <a:r>
              <a:rPr kumimoji="1" lang="en-US" altLang="ja-JP" u="sng" dirty="0"/>
              <a:t>Random)</a:t>
            </a:r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xmlns="" id="{41850173-04ED-D149-8DD3-146402BD3C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202245"/>
              </p:ext>
            </p:extLst>
          </p:nvPr>
        </p:nvGraphicFramePr>
        <p:xfrm>
          <a:off x="2051720" y="4621761"/>
          <a:ext cx="6552730" cy="186212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68052">
                  <a:extLst>
                    <a:ext uri="{9D8B030D-6E8A-4147-A177-3AD203B41FA5}">
                      <a16:colId xmlns:a16="http://schemas.microsoft.com/office/drawing/2014/main" xmlns="" val="3712672334"/>
                    </a:ext>
                  </a:extLst>
                </a:gridCol>
                <a:gridCol w="972109"/>
                <a:gridCol w="432049">
                  <a:extLst>
                    <a:ext uri="{9D8B030D-6E8A-4147-A177-3AD203B41FA5}">
                      <a16:colId xmlns:a16="http://schemas.microsoft.com/office/drawing/2014/main" xmlns="" val="39560289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597281863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624003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095630749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112322806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xmlns="" val="225102837"/>
                    </a:ext>
                  </a:extLst>
                </a:gridCol>
              </a:tblGrid>
              <a:tr h="247399">
                <a:tc rowSpan="2" gridSpan="3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ja-JP" sz="1100" b="1" dirty="0" smtClean="0"/>
                        <a:t>Layer</a:t>
                      </a:r>
                      <a:endParaRPr lang="ja-JP" altLang="en-US" sz="1100" b="1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ja-JP" altLang="en-US" dirty="0"/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 smtClean="0">
                          <a:effectLst/>
                        </a:rPr>
                        <a:t>Sum / Ave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56767523"/>
                  </a:ext>
                </a:extLst>
              </a:tr>
              <a:tr h="278298">
                <a:tc gridSpan="3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4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</a:tr>
              <a:tr h="424132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Particle – 1500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18058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18100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17984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1434008179"/>
                  </a:ext>
                </a:extLst>
              </a:tr>
              <a:tr h="42413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Particle – 3000 [kg/m</a:t>
                      </a:r>
                      <a:r>
                        <a:rPr lang="en-US" altLang="ja-JP" sz="1100" b="0" i="0" u="none" strike="noStrike" baseline="3000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ja-JP" alt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18410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18488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18296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18134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73328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743691933"/>
                  </a:ext>
                </a:extLst>
              </a:tr>
              <a:tr h="48816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割合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(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青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/</a:t>
                      </a:r>
                      <a:r>
                        <a:rPr lang="ja-JP" altLang="en-US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全体</a:t>
                      </a:r>
                      <a:r>
                        <a:rPr lang="en-US" altLang="ja-JP" sz="1100" u="none" strike="noStrike" dirty="0"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)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0.494509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0.494117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0.497307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0.497923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0.495958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16896738"/>
                  </a:ext>
                </a:extLst>
              </a:tr>
            </a:tbl>
          </a:graphicData>
        </a:graphic>
      </p:graphicFrame>
      <p:pic>
        <p:nvPicPr>
          <p:cNvPr id="11" name="図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1347600"/>
            <a:ext cx="1800200" cy="2945496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4139374" y="3486522"/>
            <a:ext cx="3096344" cy="162000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/>
        </p:nvSpPr>
        <p:spPr>
          <a:xfrm>
            <a:off x="4135440" y="3165948"/>
            <a:ext cx="3100277" cy="163549"/>
          </a:xfrm>
          <a:prstGeom prst="rect">
            <a:avLst/>
          </a:prstGeom>
          <a:solidFill>
            <a:srgbClr val="00B05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正方形/長方形 14"/>
          <p:cNvSpPr/>
          <p:nvPr/>
        </p:nvSpPr>
        <p:spPr>
          <a:xfrm>
            <a:off x="4140015" y="3327017"/>
            <a:ext cx="3096344" cy="162000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/>
        </p:nvSpPr>
        <p:spPr>
          <a:xfrm>
            <a:off x="4139374" y="3004879"/>
            <a:ext cx="3096344" cy="161069"/>
          </a:xfrm>
          <a:prstGeom prst="rect">
            <a:avLst/>
          </a:prstGeom>
          <a:solidFill>
            <a:srgbClr val="00B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矢印コネクタ 16"/>
          <p:cNvCxnSpPr/>
          <p:nvPr/>
        </p:nvCxnSpPr>
        <p:spPr>
          <a:xfrm>
            <a:off x="3628770" y="3005354"/>
            <a:ext cx="0" cy="6433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テキスト ボックス 23"/>
          <p:cNvSpPr txBox="1"/>
          <p:nvPr/>
        </p:nvSpPr>
        <p:spPr>
          <a:xfrm>
            <a:off x="3123491" y="3172514"/>
            <a:ext cx="4449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20</a:t>
            </a:r>
            <a:endParaRPr kumimoji="1" lang="ja-JP" altLang="en-US" sz="1400" dirty="0"/>
          </a:p>
        </p:txBody>
      </p:sp>
      <p:cxnSp>
        <p:nvCxnSpPr>
          <p:cNvPr id="26" name="直線コネクタ 25"/>
          <p:cNvCxnSpPr/>
          <p:nvPr/>
        </p:nvCxnSpPr>
        <p:spPr>
          <a:xfrm flipH="1">
            <a:off x="3995936" y="3003550"/>
            <a:ext cx="4564" cy="641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円/楕円 28"/>
          <p:cNvSpPr/>
          <p:nvPr/>
        </p:nvSpPr>
        <p:spPr>
          <a:xfrm>
            <a:off x="3975653" y="347283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円/楕円 30"/>
          <p:cNvSpPr/>
          <p:nvPr/>
        </p:nvSpPr>
        <p:spPr>
          <a:xfrm>
            <a:off x="3975653" y="3314461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円/楕円 31"/>
          <p:cNvSpPr/>
          <p:nvPr/>
        </p:nvSpPr>
        <p:spPr>
          <a:xfrm>
            <a:off x="3975653" y="3156088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円/楕円 33"/>
          <p:cNvSpPr/>
          <p:nvPr/>
        </p:nvSpPr>
        <p:spPr>
          <a:xfrm>
            <a:off x="3975653" y="2997715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34"/>
          <p:cNvSpPr/>
          <p:nvPr/>
        </p:nvSpPr>
        <p:spPr>
          <a:xfrm>
            <a:off x="3973076" y="362999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3775577" y="3113959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3768983" y="3291037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62013" y="3440932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3776155" y="2968663"/>
            <a:ext cx="2360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 smtClean="0"/>
              <a:t>5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3628770" y="3978042"/>
            <a:ext cx="840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: [mm]</a:t>
            </a:r>
            <a:endParaRPr kumimoji="1" lang="ja-JP" altLang="en-US" sz="14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5416992" y="3382221"/>
            <a:ext cx="856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Layer</a:t>
            </a:r>
            <a:endParaRPr kumimoji="1" lang="ja-JP" altLang="en-US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6152667" y="336258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1</a:t>
            </a:r>
            <a:endParaRPr kumimoji="1" lang="ja-JP" altLang="en-US" dirty="0"/>
          </a:p>
        </p:txBody>
      </p:sp>
      <p:sp>
        <p:nvSpPr>
          <p:cNvPr id="46" name="テキスト ボックス 45"/>
          <p:cNvSpPr txBox="1"/>
          <p:nvPr/>
        </p:nvSpPr>
        <p:spPr>
          <a:xfrm>
            <a:off x="6402733" y="3201807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2</a:t>
            </a:r>
            <a:endParaRPr kumimoji="1" lang="ja-JP" altLang="en-US" dirty="0"/>
          </a:p>
        </p:txBody>
      </p:sp>
      <p:sp>
        <p:nvSpPr>
          <p:cNvPr id="47" name="テキスト ボックス 46"/>
          <p:cNvSpPr txBox="1"/>
          <p:nvPr/>
        </p:nvSpPr>
        <p:spPr>
          <a:xfrm>
            <a:off x="6681903" y="3038685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48" name="テキスト ボックス 47"/>
          <p:cNvSpPr txBox="1"/>
          <p:nvPr/>
        </p:nvSpPr>
        <p:spPr>
          <a:xfrm>
            <a:off x="6968792" y="2878390"/>
            <a:ext cx="24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4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22780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51681" y="3347540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 </a:t>
            </a:r>
            <a:r>
              <a:rPr kumimoji="1" lang="en-US" altLang="ja-JP" dirty="0"/>
              <a:t>Case3(Random)</a:t>
            </a:r>
            <a:r>
              <a:rPr kumimoji="1" lang="ja-JP" altLang="en-US" dirty="0"/>
              <a:t>では</a:t>
            </a:r>
            <a:r>
              <a:rPr kumimoji="1" lang="en-US" altLang="ja-JP" dirty="0"/>
              <a:t>Die</a:t>
            </a:r>
            <a:r>
              <a:rPr kumimoji="1" lang="ja-JP" altLang="en-US" dirty="0"/>
              <a:t>の中のどこでも粒子の割合が</a:t>
            </a:r>
            <a:r>
              <a:rPr kumimoji="1" lang="ja-JP" altLang="en-US" dirty="0" smtClean="0"/>
              <a:t>同じに</a:t>
            </a:r>
            <a:r>
              <a:rPr kumimoji="1" lang="ja-JP" altLang="en-US" dirty="0"/>
              <a:t>なっている</a:t>
            </a:r>
            <a:endParaRPr kumimoji="1" lang="en-US" altLang="ja-JP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Case1,2</a:t>
            </a:r>
            <a:r>
              <a:rPr kumimoji="1" lang="ja-JP" altLang="en-US"/>
              <a:t>ともに、もともと上にある層の粒子が</a:t>
            </a:r>
            <a:r>
              <a:rPr kumimoji="1" lang="en-US" altLang="ja-JP" dirty="0"/>
              <a:t>Die</a:t>
            </a:r>
            <a:r>
              <a:rPr kumimoji="1" lang="ja-JP" altLang="en-US"/>
              <a:t>の中によく入っている</a:t>
            </a:r>
            <a:endParaRPr kumimoji="1" lang="en-US" altLang="ja-JP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51681" y="3799811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 dirty="0"/>
              <a:t>落下中</a:t>
            </a:r>
            <a:r>
              <a:rPr kumimoji="1" lang="ja-JP" altLang="en-US" dirty="0" smtClean="0"/>
              <a:t>には密度差</a:t>
            </a:r>
            <a:r>
              <a:rPr kumimoji="1" lang="ja-JP" altLang="en-US" dirty="0"/>
              <a:t>に</a:t>
            </a:r>
            <a:r>
              <a:rPr kumimoji="1" lang="ja-JP" altLang="en-US" dirty="0" smtClean="0"/>
              <a:t>よる</a:t>
            </a:r>
            <a:r>
              <a:rPr kumimoji="1" lang="ja-JP" altLang="en-US" dirty="0"/>
              <a:t>乖離</a:t>
            </a:r>
            <a:r>
              <a:rPr kumimoji="1" lang="ja-JP" altLang="en-US" dirty="0" smtClean="0"/>
              <a:t>が</a:t>
            </a:r>
            <a:r>
              <a:rPr kumimoji="1" lang="ja-JP" altLang="en-US" dirty="0"/>
              <a:t>起きない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en-US" altLang="ja-JP" dirty="0" smtClean="0"/>
              <a:t>Die</a:t>
            </a:r>
            <a:r>
              <a:rPr kumimoji="1" lang="ja-JP" altLang="en-US" dirty="0" smtClean="0"/>
              <a:t>直上の脱落後</a:t>
            </a:r>
            <a:r>
              <a:rPr kumimoji="1" lang="ja-JP" altLang="en-US" dirty="0" smtClean="0"/>
              <a:t>は、</a:t>
            </a:r>
            <a:r>
              <a:rPr kumimoji="1" lang="ja-JP" altLang="en-US" dirty="0" smtClean="0"/>
              <a:t>傾斜により上</a:t>
            </a:r>
            <a:r>
              <a:rPr kumimoji="1" lang="ja-JP" altLang="en-US" dirty="0"/>
              <a:t>の層が</a:t>
            </a:r>
            <a:r>
              <a:rPr kumimoji="1" lang="ja-JP" altLang="en-US" dirty="0" smtClean="0"/>
              <a:t>なだれ込みやすい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94473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Epsilon</a:t>
            </a:r>
          </a:p>
        </p:txBody>
      </p:sp>
      <p:pic>
        <p:nvPicPr>
          <p:cNvPr id="3" name="epsilon（変換済み）">
            <a:hlinkClick r:id="" action="ppaction://media"/>
            <a:extLst>
              <a:ext uri="{FF2B5EF4-FFF2-40B4-BE49-F238E27FC236}">
                <a16:creationId xmlns:a16="http://schemas.microsoft.com/office/drawing/2014/main" xmlns="" id="{9FEB0A15-6DC9-4A42-A130-E6BA424E5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8687" y="2191806"/>
            <a:ext cx="6737003" cy="372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8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latin typeface="メイリオ" panose="020B0604030504040204" pitchFamily="50" charset="-128"/>
                <a:cs typeface="メイリオ" panose="020B0604030504040204" pitchFamily="50" charset="-128"/>
              </a:rPr>
              <a:t> </a:t>
            </a:r>
            <a:r>
              <a:rPr kumimoji="1" lang="en-US" altLang="ja-JP" dirty="0"/>
              <a:t>Various Density</a:t>
            </a:r>
            <a:endParaRPr lang="ko-KR" altLang="en-US" dirty="0">
              <a:latin typeface="メイリオ" panose="020B0604030504040204" pitchFamily="50" charset="-128"/>
              <a:cs typeface="メイリオ" panose="020B0604030504040204" pitchFamily="50" charset="-128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03548" y="1628800"/>
            <a:ext cx="8136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結果・考察</a:t>
            </a:r>
            <a:endParaRPr kumimoji="1" lang="en-US" altLang="ja-JP" sz="28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23528" y="2317812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 </a:t>
            </a:r>
            <a:r>
              <a:rPr kumimoji="1" lang="en-US" altLang="ja-JP" dirty="0"/>
              <a:t>Case1</a:t>
            </a:r>
            <a:r>
              <a:rPr kumimoji="1" lang="ja-JP" altLang="en-US"/>
              <a:t>のみ</a:t>
            </a:r>
            <a:r>
              <a:rPr kumimoji="1" lang="en-US" altLang="ja-JP" dirty="0"/>
              <a:t>,</a:t>
            </a:r>
            <a:r>
              <a:rPr kumimoji="1" lang="ja-JP" altLang="en-US"/>
              <a:t>気泡が粒子層上部に抜けていく</a:t>
            </a:r>
            <a:endParaRPr kumimoji="1" lang="en-US" altLang="ja-JP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23528" y="275207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/>
              <a:t>粒子の密度</a:t>
            </a:r>
            <a:r>
              <a:rPr kumimoji="1" lang="en-US" altLang="ja-JP" dirty="0"/>
              <a:t>(</a:t>
            </a:r>
            <a:r>
              <a:rPr kumimoji="1" lang="ja-JP" altLang="en-US"/>
              <a:t>おもさ</a:t>
            </a:r>
            <a:r>
              <a:rPr kumimoji="1" lang="en-US" altLang="ja-JP" dirty="0"/>
              <a:t>)</a:t>
            </a:r>
            <a:r>
              <a:rPr kumimoji="1" lang="ja-JP" altLang="en-US"/>
              <a:t>と気泡の浮力のバランスで抜けかたがきまる</a:t>
            </a:r>
            <a:endParaRPr kumimoji="1" lang="en-US" altLang="ja-JP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xmlns="" id="{7FA8E86F-45AD-6140-8146-FDFBF7B5FF97}"/>
              </a:ext>
            </a:extLst>
          </p:cNvPr>
          <p:cNvSpPr txBox="1"/>
          <p:nvPr/>
        </p:nvSpPr>
        <p:spPr>
          <a:xfrm>
            <a:off x="323528" y="3201823"/>
            <a:ext cx="813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　　</a:t>
            </a:r>
            <a:r>
              <a:rPr kumimoji="1" lang="en-US" altLang="ja-JP" dirty="0"/>
              <a:t>-&gt; </a:t>
            </a:r>
            <a:r>
              <a:rPr kumimoji="1" lang="ja-JP" altLang="en-US"/>
              <a:t>ある程度の密度の物質が上部にあればスプラッシュを抑制できる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59778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xmlns="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99DAB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3768" y="2852936"/>
            <a:ext cx="4053136" cy="964703"/>
          </a:xfrm>
        </p:spPr>
        <p:txBody>
          <a:bodyPr/>
          <a:lstStyle/>
          <a:p>
            <a:pPr algn="ctr"/>
            <a:r>
              <a:rPr kumimoji="1" lang="en-US" altLang="ja-JP" sz="6000" dirty="0">
                <a:latin typeface="+mj-lt"/>
              </a:rPr>
              <a:t>Parameters</a:t>
            </a:r>
            <a:endParaRPr kumimoji="1" lang="ja-JP" altLang="en-US" sz="60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416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Physical properties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14:m>
                            <m:oMath xmlns:m="http://schemas.openxmlformats.org/officeDocument/2006/math">
                              <m:r>
                                <a:rPr lang="en-US" altLang="ja-JP" sz="1100" u="none" strike="noStrike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 1.8×</m:t>
                              </m:r>
                              <m:sSup>
                                <m:sSupPr>
                                  <m:ctrlPr>
                                    <a:rPr lang="en-US" altLang="ja-JP" sz="1100" i="1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ja-JP" sz="1100" u="none" strike="noStrike" dirty="0" smtClean="0">
                                      <a:effectLst/>
                                      <a:latin typeface="Cambria Math" panose="02040503050406030204" pitchFamily="18" charset="0"/>
                                    </a:rPr>
                                    <m:t>−5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altLang="ja-JP" sz="1100" u="none" strike="noStrike" dirty="0">
                              <a:effectLst/>
                            </a:rPr>
                            <a:t> [Pa</a:t>
                          </a:r>
                          <a:r>
                            <a:rPr lang="ja-JP" altLang="en-US" sz="1100" u="none" strike="noStrike" dirty="0">
                              <a:effectLst/>
                            </a:rPr>
                            <a:t>・</a:t>
                          </a:r>
                          <a:r>
                            <a:rPr lang="en-US" altLang="ja-JP" sz="1100" u="none" strike="noStrike" dirty="0">
                              <a:effectLst/>
                            </a:rPr>
                            <a:t>s]</a:t>
                          </a:r>
                          <a:endParaRPr lang="en-US" altLang="ja-JP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37267"/>
                  </p:ext>
                </p:extLst>
              </p:nvPr>
            </p:nvGraphicFramePr>
            <p:xfrm>
              <a:off x="683568" y="1556792"/>
              <a:ext cx="7488832" cy="4223532"/>
            </p:xfrm>
            <a:graphic>
              <a:graphicData uri="http://schemas.openxmlformats.org/drawingml/2006/table">
                <a:tbl>
                  <a:tblPr>
                    <a:tableStyleId>{073A0DAA-6AF3-43AB-8588-CEC1D06C72B9}</a:tableStyleId>
                  </a:tblPr>
                  <a:tblGrid>
                    <a:gridCol w="374441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744416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sz="1100" b="1" u="none" strike="noStrike" dirty="0">
                              <a:effectLst/>
                            </a:rPr>
                            <a:t>Gas phase</a:t>
                          </a:r>
                          <a:endParaRPr 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Viscosity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9525" marR="9525" marT="9525" marB="0" anchor="ctr">
                        <a:blipFill>
                          <a:blip r:embed="rId2"/>
                          <a:stretch>
                            <a:fillRect l="-100339" t="-102381" b="-5952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Density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altLang="ja-JP" sz="1100" u="none" strike="noStrike" dirty="0">
                              <a:effectLst/>
                            </a:rPr>
                            <a:t> 1 [kg/m</a:t>
                          </a:r>
                          <a:r>
                            <a:rPr lang="en-US" altLang="ja-JP" sz="1100" u="none" strike="noStrike" baseline="30000" dirty="0">
                              <a:effectLst/>
                            </a:rPr>
                            <a:t>3</a:t>
                          </a:r>
                          <a:r>
                            <a:rPr lang="en-US" altLang="ja-JP" sz="1100" u="none" strike="noStrike" baseline="0" dirty="0">
                              <a:effectLst/>
                            </a:rPr>
                            <a:t>]</a:t>
                          </a:r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528996">
                    <a:tc gridSpan="2">
                      <a:txBody>
                        <a:bodyPr/>
                        <a:lstStyle/>
                        <a:p>
                          <a:pPr algn="ctr" fontAlgn="ctr"/>
                          <a:r>
                            <a:rPr lang="en-US" altLang="ja-JP" sz="1100" b="1" u="none" strike="noStrike" dirty="0">
                              <a:effectLst/>
                            </a:rPr>
                            <a:t>Solid phase</a:t>
                          </a:r>
                          <a:endParaRPr lang="ja-JP" altLang="en-US" sz="1100" b="1" i="0" u="none" strike="noStrike" dirty="0">
                            <a:solidFill>
                              <a:srgbClr val="000000"/>
                            </a:solidFill>
                            <a:effectLst/>
                            <a:latin typeface="+mn-lt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l" fontAlgn="ctr"/>
                          <a:endParaRPr lang="ja-JP" alt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533169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</a:t>
                          </a:r>
                          <a:r>
                            <a:rPr lang="en-US" sz="1100" u="none" strike="noStrike" dirty="0" err="1">
                              <a:effectLst/>
                            </a:rPr>
                            <a:t>Hamaker</a:t>
                          </a:r>
                          <a:r>
                            <a:rPr lang="en-US" sz="1100" u="none" strike="noStrike" dirty="0">
                              <a:effectLst/>
                            </a:rPr>
                            <a:t>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0.0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528996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Spring constant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50</a:t>
                          </a:r>
                          <a:r>
                            <a:rPr lang="en-US" sz="1100" u="none" strike="noStrike" baseline="0" dirty="0">
                              <a:effectLst/>
                            </a:rPr>
                            <a:t> [N/m] 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514783"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Coefficient of restitution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0.9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  <a:tr h="53060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ctr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ja-JP" sz="1100" u="none" strike="noStrike" dirty="0">
                              <a:effectLst/>
                            </a:rPr>
                            <a:t> Coefficient of </a:t>
                          </a:r>
                          <a:r>
                            <a:rPr lang="en-US" altLang="ja-JP" sz="1100" u="none" strike="noStrike" dirty="0" err="1">
                              <a:effectLst/>
                            </a:rPr>
                            <a:t>friciton</a:t>
                          </a:r>
                          <a:endParaRPr lang="en-US" altLang="ja-JP" sz="1100" u="none" strike="noStrike" dirty="0">
                            <a:effectLst/>
                          </a:endParaRPr>
                        </a:p>
                        <a:p>
                          <a:pPr algn="l" fontAlgn="ctr"/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l" fontAlgn="ctr"/>
                          <a:r>
                            <a:rPr lang="en-US" sz="1100" u="none" strike="noStrike" dirty="0">
                              <a:effectLst/>
                            </a:rPr>
                            <a:t> 0.3</a:t>
                          </a:r>
                          <a:endParaRPr lang="en-US" sz="11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ＭＳ Ｐゴシック" panose="020B0600070205080204" pitchFamily="50" charset="-128"/>
                            <a:ea typeface="ＭＳ Ｐゴシック" panose="020B0600070205080204" pitchFamily="50" charset="-128"/>
                          </a:endParaRPr>
                        </a:p>
                      </a:txBody>
                      <a:tcPr marL="9525" marR="9525" marT="9525" marB="0" anchor="ctr">
                        <a:solidFill>
                          <a:srgbClr val="ABD2E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Calculation conditions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968402"/>
              </p:ext>
            </p:extLst>
          </p:nvPr>
        </p:nvGraphicFramePr>
        <p:xfrm>
          <a:off x="611560" y="1844824"/>
          <a:ext cx="7920880" cy="2756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Original</a:t>
                      </a:r>
                      <a:r>
                        <a:rPr lang="en-US" sz="1100" u="none" strike="noStrike" baseline="0" dirty="0">
                          <a:effectLst/>
                          <a:latin typeface="+mn-lt"/>
                        </a:rPr>
                        <a:t> particle size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803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u="none" strike="noStrike" dirty="0">
                          <a:effectLst/>
                          <a:latin typeface="+mn-lt"/>
                        </a:rPr>
                        <a:t>Calculated particle size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algn="l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 250 [</a:t>
                      </a:r>
                      <a:r>
                        <a:rPr lang="en-US" altLang="ja-JP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μm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Coarse grain ratio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1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Number of particles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500000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System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Mono-dispersed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 Grid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altLang="ja-JP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0.5</a:t>
                      </a: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[mm]</a:t>
                      </a:r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 Calculation time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0.2 [s]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41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Suction velocity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 300 [mm/s]</a:t>
                      </a:r>
                    </a:p>
                  </a:txBody>
                  <a:tcPr marL="9525" marR="9525" marT="9525" marB="0" anchor="ctr">
                    <a:solidFill>
                      <a:srgbClr val="ABD2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21272820"/>
                  </a:ext>
                </a:extLst>
              </a:tr>
            </a:tbl>
          </a:graphicData>
        </a:graphic>
      </p:graphicFrame>
      <p:graphicFrame>
        <p:nvGraphicFramePr>
          <p:cNvPr id="8" name="表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836129"/>
              </p:ext>
            </p:extLst>
          </p:nvPr>
        </p:nvGraphicFramePr>
        <p:xfrm>
          <a:off x="611560" y="4857138"/>
          <a:ext cx="7920880" cy="969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604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9604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Courant Number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0.2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Iteration limit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100" u="none" strike="noStrike" dirty="0">
                          <a:effectLst/>
                        </a:rPr>
                        <a:t> 1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232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 Inverse of sound velocity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50" charset="-128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50" charset="-128"/>
                          <a:ea typeface="ＭＳ Ｐゴシック" panose="020B0600070205080204" pitchFamily="50" charset="-128"/>
                        </a:rPr>
                        <a:t> 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0.1 [mm/s]</a:t>
                      </a:r>
                    </a:p>
                  </a:txBody>
                  <a:tcPr marL="9525" marR="9525" marT="9525" marB="0" anchor="ctr">
                    <a:solidFill>
                      <a:srgbClr val="99DA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4887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size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412776"/>
            <a:ext cx="6546304" cy="4909728"/>
          </a:xfrm>
          <a:prstGeom prst="rect">
            <a:avLst/>
          </a:prstGeom>
        </p:spPr>
      </p:pic>
      <p:cxnSp>
        <p:nvCxnSpPr>
          <p:cNvPr id="11" name="直線矢印コネクタ 10"/>
          <p:cNvCxnSpPr/>
          <p:nvPr/>
        </p:nvCxnSpPr>
        <p:spPr>
          <a:xfrm>
            <a:off x="3491880" y="2155806"/>
            <a:ext cx="144016" cy="185172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/>
          <p:cNvCxnSpPr/>
          <p:nvPr/>
        </p:nvCxnSpPr>
        <p:spPr>
          <a:xfrm flipH="1">
            <a:off x="4355976" y="1988840"/>
            <a:ext cx="360040" cy="2880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/>
          <p:cNvCxnSpPr/>
          <p:nvPr/>
        </p:nvCxnSpPr>
        <p:spPr>
          <a:xfrm>
            <a:off x="3591671" y="2562454"/>
            <a:ext cx="1440160" cy="29048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/>
          <p:cNvCxnSpPr/>
          <p:nvPr/>
        </p:nvCxnSpPr>
        <p:spPr>
          <a:xfrm>
            <a:off x="4860032" y="4089490"/>
            <a:ext cx="10017" cy="66150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/>
          <p:cNvCxnSpPr/>
          <p:nvPr/>
        </p:nvCxnSpPr>
        <p:spPr>
          <a:xfrm>
            <a:off x="4211960" y="5517232"/>
            <a:ext cx="324036" cy="14401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/>
          <p:cNvCxnSpPr/>
          <p:nvPr/>
        </p:nvCxnSpPr>
        <p:spPr>
          <a:xfrm>
            <a:off x="3995936" y="4122209"/>
            <a:ext cx="94878" cy="13230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/>
          <p:cNvCxnSpPr/>
          <p:nvPr/>
        </p:nvCxnSpPr>
        <p:spPr>
          <a:xfrm flipV="1">
            <a:off x="4716016" y="5445224"/>
            <a:ext cx="216024" cy="2160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/>
          <p:cNvSpPr txBox="1"/>
          <p:nvPr/>
        </p:nvSpPr>
        <p:spPr>
          <a:xfrm>
            <a:off x="4244344" y="197162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4131731" y="2439343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3715555" y="4627886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40</a:t>
            </a:r>
            <a:endParaRPr kumimoji="1" lang="ja-JP" altLang="en-US" sz="1000" dirty="0"/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4865040" y="434149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20</a:t>
            </a:r>
            <a:endParaRPr kumimoji="1" lang="ja-JP" altLang="en-US" sz="1000" dirty="0"/>
          </a:p>
        </p:txBody>
      </p:sp>
      <p:sp>
        <p:nvSpPr>
          <p:cNvPr id="40" name="テキスト ボックス 39"/>
          <p:cNvSpPr txBox="1"/>
          <p:nvPr/>
        </p:nvSpPr>
        <p:spPr>
          <a:xfrm>
            <a:off x="4131731" y="5589240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3202959" y="295855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50</a:t>
            </a:r>
            <a:endParaRPr kumimoji="1" lang="ja-JP" altLang="en-US" sz="1000" dirty="0"/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824028" y="5527319"/>
            <a:ext cx="3600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10</a:t>
            </a:r>
            <a:endParaRPr kumimoji="1" lang="ja-JP" altLang="en-US" sz="1000" dirty="0"/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6012160" y="5773540"/>
            <a:ext cx="10081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00" dirty="0"/>
              <a:t>[mm]</a:t>
            </a:r>
            <a:endParaRPr kumimoji="1" lang="ja-JP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96952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xmlns="" id="{24BDBAAB-565F-544E-8F79-2E06B1AC400F}"/>
              </a:ext>
            </a:extLst>
          </p:cNvPr>
          <p:cNvSpPr/>
          <p:nvPr/>
        </p:nvSpPr>
        <p:spPr>
          <a:xfrm>
            <a:off x="0" y="2924944"/>
            <a:ext cx="9144000" cy="936104"/>
          </a:xfrm>
          <a:prstGeom prst="rect">
            <a:avLst/>
          </a:prstGeom>
          <a:solidFill>
            <a:srgbClr val="ABD2E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57201CEF-5B54-EC41-97DF-2A5FDA9A8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2910644"/>
            <a:ext cx="8208912" cy="964703"/>
          </a:xfrm>
        </p:spPr>
        <p:txBody>
          <a:bodyPr/>
          <a:lstStyle/>
          <a:p>
            <a:pPr algn="ctr"/>
            <a:r>
              <a:rPr kumimoji="1" lang="en-US" altLang="ja-JP" sz="4800" dirty="0">
                <a:latin typeface="+mj-lt"/>
              </a:rPr>
              <a:t>Various Density</a:t>
            </a:r>
            <a:endParaRPr kumimoji="1" lang="ja-JP" altLang="en-US" sz="4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129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kumimoji="1" lang="en-US" altLang="ja-JP" dirty="0">
                <a:latin typeface="+mj-lt"/>
              </a:rPr>
              <a:t>Various Density</a:t>
            </a:r>
            <a:endParaRPr lang="ko-KR" altLang="en-US" dirty="0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871955"/>
              </p:ext>
            </p:extLst>
          </p:nvPr>
        </p:nvGraphicFramePr>
        <p:xfrm>
          <a:off x="614524" y="1700808"/>
          <a:ext cx="7917916" cy="32373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535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7597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 fontAlgn="ctr"/>
                      <a:endParaRPr lang="ja-JP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  <a:latin typeface="+mn-lt"/>
                        </a:rPr>
                        <a:t>case2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  <a:latin typeface="+mn-lt"/>
                        </a:rPr>
                        <a:t>case3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50" charset="-128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805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>
                    <a:solidFill>
                      <a:srgbClr val="DA99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xmlns="" id="{395912C5-4328-E04F-B5E3-876B6EADD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802077"/>
              </p:ext>
            </p:extLst>
          </p:nvPr>
        </p:nvGraphicFramePr>
        <p:xfrm>
          <a:off x="614524" y="5145816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xmlns="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xmlns="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74590108"/>
                  </a:ext>
                </a:extLst>
              </a:tr>
            </a:tbl>
          </a:graphicData>
        </a:graphic>
      </p:graphicFrame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780" y="2238140"/>
            <a:ext cx="1759019" cy="2555545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543" y="2221456"/>
            <a:ext cx="1848457" cy="2572229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463" y="2242943"/>
            <a:ext cx="1703722" cy="255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kumimoji="1" lang="ja-JP" altLang="en-US">
              <a:latin typeface="+mj-lt"/>
            </a:endParaRPr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80508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case1</a:t>
            </a: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275856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case2</a:t>
            </a: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5580112" y="6237838"/>
            <a:ext cx="280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case3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251520" y="1340768"/>
            <a:ext cx="4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Particles</a:t>
            </a:r>
          </a:p>
        </p:txBody>
      </p:sp>
      <p:pic>
        <p:nvPicPr>
          <p:cNvPr id="5" name="particle（変換済み）">
            <a:hlinkClick r:id="" action="ppaction://media"/>
            <a:extLst>
              <a:ext uri="{FF2B5EF4-FFF2-40B4-BE49-F238E27FC236}">
                <a16:creationId xmlns:a16="http://schemas.microsoft.com/office/drawing/2014/main" xmlns="" id="{4B7D34E8-5D1F-D242-902D-649A8F85FA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670" y="2108700"/>
            <a:ext cx="7096660" cy="3919180"/>
          </a:xfrm>
          <a:prstGeom prst="rect">
            <a:avLst/>
          </a:prstGeom>
        </p:spPr>
      </p:pic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xmlns="" id="{479D50D9-64F3-5A46-9E0B-4EDE290860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222634"/>
              </p:ext>
            </p:extLst>
          </p:nvPr>
        </p:nvGraphicFramePr>
        <p:xfrm>
          <a:off x="1619672" y="1262041"/>
          <a:ext cx="232792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4788">
                  <a:extLst>
                    <a:ext uri="{9D8B030D-6E8A-4147-A177-3AD203B41FA5}">
                      <a16:colId xmlns:a16="http://schemas.microsoft.com/office/drawing/2014/main" xmlns="" val="3084367975"/>
                    </a:ext>
                  </a:extLst>
                </a:gridCol>
                <a:gridCol w="1763132">
                  <a:extLst>
                    <a:ext uri="{9D8B030D-6E8A-4147-A177-3AD203B41FA5}">
                      <a16:colId xmlns:a16="http://schemas.microsoft.com/office/drawing/2014/main" xmlns="" val="17695429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30654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3000 [kg/m</a:t>
                      </a:r>
                      <a:r>
                        <a:rPr kumimoji="1" lang="en-US" altLang="ja-JP" baseline="30000" dirty="0"/>
                        <a:t>3</a:t>
                      </a:r>
                      <a:r>
                        <a:rPr kumimoji="1" lang="en-US" altLang="ja-JP" baseline="0" dirty="0"/>
                        <a:t>]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74590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439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Various Density</a:t>
            </a:r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1086292"/>
            <a:ext cx="9144000" cy="36000"/>
          </a:xfrm>
          <a:prstGeom prst="rect">
            <a:avLst/>
          </a:prstGeom>
          <a:solidFill>
            <a:srgbClr val="99D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17" name="表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66408"/>
              </p:ext>
            </p:extLst>
          </p:nvPr>
        </p:nvGraphicFramePr>
        <p:xfrm>
          <a:off x="2317984" y="2060848"/>
          <a:ext cx="5835690" cy="492908"/>
        </p:xfrm>
        <a:graphic>
          <a:graphicData uri="http://schemas.openxmlformats.org/drawingml/2006/table">
            <a:tbl>
              <a:tblPr/>
              <a:tblGrid>
                <a:gridCol w="194523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4523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46454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Density Layer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64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50" charset="-128"/>
                        </a:rPr>
                        <a:t>Case3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cxnSp>
        <p:nvCxnSpPr>
          <p:cNvPr id="19" name="直線コネクタ 18"/>
          <p:cNvCxnSpPr/>
          <p:nvPr/>
        </p:nvCxnSpPr>
        <p:spPr>
          <a:xfrm>
            <a:off x="2317984" y="2553756"/>
            <a:ext cx="18865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>
            <a:cxnSpLocks/>
          </p:cNvCxnSpPr>
          <p:nvPr/>
        </p:nvCxnSpPr>
        <p:spPr>
          <a:xfrm>
            <a:off x="4258018" y="2553756"/>
            <a:ext cx="21378" cy="23595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/>
          <p:cNvCxnSpPr/>
          <p:nvPr/>
        </p:nvCxnSpPr>
        <p:spPr>
          <a:xfrm>
            <a:off x="6203756" y="2538777"/>
            <a:ext cx="14405" cy="23311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/>
          <p:cNvCxnSpPr/>
          <p:nvPr/>
        </p:nvCxnSpPr>
        <p:spPr>
          <a:xfrm flipH="1">
            <a:off x="8142521" y="2554569"/>
            <a:ext cx="1570" cy="23586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図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47" y="2307302"/>
            <a:ext cx="1559201" cy="1781944"/>
          </a:xfrm>
          <a:prstGeom prst="rect">
            <a:avLst/>
          </a:prstGeom>
        </p:spPr>
      </p:pic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xmlns="" id="{093C528F-2820-7842-B097-0CEA13538469}"/>
              </a:ext>
            </a:extLst>
          </p:cNvPr>
          <p:cNvSpPr txBox="1"/>
          <p:nvPr/>
        </p:nvSpPr>
        <p:spPr>
          <a:xfrm>
            <a:off x="-6116" y="1347600"/>
            <a:ext cx="2699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u="sng" dirty="0"/>
              <a:t>Number of </a:t>
            </a:r>
            <a:r>
              <a:rPr kumimoji="1" lang="en-US" altLang="ja-JP" u="sng" dirty="0" err="1"/>
              <a:t>partilces</a:t>
            </a:r>
            <a:endParaRPr kumimoji="1" lang="en-US" altLang="ja-JP" u="sng" dirty="0"/>
          </a:p>
          <a:p>
            <a:pPr algn="ctr"/>
            <a:r>
              <a:rPr kumimoji="1" lang="en-US" altLang="ja-JP" u="sng" dirty="0"/>
              <a:t>in the die</a:t>
            </a:r>
            <a:r>
              <a:rPr kumimoji="1" lang="ja-JP" altLang="en-US" u="sng"/>
              <a:t> </a:t>
            </a:r>
            <a:r>
              <a:rPr kumimoji="1" lang="en-US" altLang="ja-JP" u="sng" dirty="0"/>
              <a:t>(0.2 [s])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xmlns="" id="{0FAFB242-0D95-2A4C-837D-A5764C8A2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2157734"/>
              </p:ext>
            </p:extLst>
          </p:nvPr>
        </p:nvGraphicFramePr>
        <p:xfrm>
          <a:off x="574947" y="4928326"/>
          <a:ext cx="7567569" cy="1099384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40669">
                  <a:extLst>
                    <a:ext uri="{9D8B030D-6E8A-4147-A177-3AD203B41FA5}">
                      <a16:colId xmlns:a16="http://schemas.microsoft.com/office/drawing/2014/main" xmlns="" val="2741794300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xmlns="" val="890093672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xmlns="" val="2843638139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3609849316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xmlns="" val="3288321141"/>
                    </a:ext>
                  </a:extLst>
                </a:gridCol>
                <a:gridCol w="1914332">
                  <a:extLst>
                    <a:ext uri="{9D8B030D-6E8A-4147-A177-3AD203B41FA5}">
                      <a16:colId xmlns:a16="http://schemas.microsoft.com/office/drawing/2014/main" xmlns="" val="77787783"/>
                    </a:ext>
                  </a:extLst>
                </a:gridCol>
              </a:tblGrid>
              <a:tr h="36646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メイリオ" panose="020B0604030504040204" pitchFamily="50" charset="-128"/>
                          <a:ea typeface="メイリオ" panose="020B0604030504040204" pitchFamily="50" charset="-128"/>
                          <a:cs typeface="メイリオ" panose="020B0604030504040204" pitchFamily="50" charset="-128"/>
                        </a:rPr>
                        <a:t>粒子数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メイリオ" panose="020B0604030504040204" pitchFamily="50" charset="-128"/>
                        <a:ea typeface="メイリオ" panose="020B0604030504040204" pitchFamily="50" charset="-128"/>
                        <a:cs typeface="メイリオ" panose="020B0604030504040204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1500[kg/m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75713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61570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72152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3336031087"/>
                  </a:ext>
                </a:extLst>
              </a:tr>
              <a:tr h="366462">
                <a:tc v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3000[kg/m</a:t>
                      </a:r>
                      <a:r>
                        <a:rPr lang="en-US" altLang="ja-JP" sz="11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altLang="ja-JP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</a:rPr>
                        <a:t>]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69758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>
                          <a:effectLst/>
                        </a:rPr>
                        <a:t>83984</a:t>
                      </a:r>
                      <a:endParaRPr lang="en-US" altLang="ja-JP" sz="1100" b="0" i="0" u="none" strike="noStrike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u="none" strike="noStrike" dirty="0">
                          <a:effectLst/>
                        </a:rPr>
                        <a:t>73328</a:t>
                      </a:r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408750629"/>
                  </a:ext>
                </a:extLst>
              </a:tr>
              <a:tr h="36646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ＭＳ Ｐゴシック" panose="020B0600070205080204" pitchFamily="34" charset="-128"/>
                        </a:rPr>
                        <a:t>sum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1100" b="0" i="0" u="none" strike="noStrike" dirty="0">
                        <a:solidFill>
                          <a:srgbClr val="000000"/>
                        </a:solidFill>
                        <a:effectLst/>
                        <a:latin typeface="ＭＳ Ｐゴシック" panose="020B0600070205080204" pitchFamily="34" charset="-128"/>
                        <a:ea typeface="ＭＳ Ｐゴシック" panose="020B0600070205080204" pitchFamily="34" charset="-128"/>
                      </a:endParaRPr>
                    </a:p>
                  </a:txBody>
                  <a:tcPr marL="9525" marR="9525" marT="9525" marB="0" anchor="ctr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145554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ゴシック" panose="020B0600070205080204" pitchFamily="34" charset="-128"/>
                          <a:ea typeface="ＭＳ Ｐゴシック" panose="020B0600070205080204" pitchFamily="34" charset="-128"/>
                        </a:rPr>
                        <a:t>145480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xmlns="" val="2198075602"/>
                  </a:ext>
                </a:extLst>
              </a:tr>
            </a:tbl>
          </a:graphicData>
        </a:graphic>
      </p:graphicFrame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156" y="2599109"/>
            <a:ext cx="1520839" cy="2281259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609" y="2611732"/>
            <a:ext cx="1522114" cy="224930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922" y="2611732"/>
            <a:ext cx="1538137" cy="22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88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15746</TotalTime>
  <Words>352</Words>
  <Application>Microsoft Office PowerPoint</Application>
  <PresentationFormat>画面に合わせる (4:3)</PresentationFormat>
  <Paragraphs>141</Paragraphs>
  <Slides>13</Slides>
  <Notes>1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13</vt:i4>
      </vt:variant>
    </vt:vector>
  </HeadingPairs>
  <TitlesOfParts>
    <vt:vector size="21" baseType="lpstr">
      <vt:lpstr>맑은 고딕</vt:lpstr>
      <vt:lpstr>ＭＳ Ｐゴシック</vt:lpstr>
      <vt:lpstr>メイリオ</vt:lpstr>
      <vt:lpstr>Arial</vt:lpstr>
      <vt:lpstr>Calibri</vt:lpstr>
      <vt:lpstr>Cambria Math</vt:lpstr>
      <vt:lpstr>Office Theme</vt:lpstr>
      <vt:lpstr>Custom Design</vt:lpstr>
      <vt:lpstr>PowerPoint プレゼンテーション</vt:lpstr>
      <vt:lpstr>PowerPoint プレゼンテーション</vt:lpstr>
      <vt:lpstr>Physical properties</vt:lpstr>
      <vt:lpstr>Calculation conditions</vt:lpstr>
      <vt:lpstr>Object size</vt:lpstr>
      <vt:lpstr>PowerPoint プレゼンテーション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  <vt:lpstr> Various Density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Yoshida</cp:lastModifiedBy>
  <cp:revision>222</cp:revision>
  <dcterms:created xsi:type="dcterms:W3CDTF">2014-04-01T16:35:38Z</dcterms:created>
  <dcterms:modified xsi:type="dcterms:W3CDTF">2018-07-31T03:15:57Z</dcterms:modified>
</cp:coreProperties>
</file>

<file path=docProps/thumbnail.jpeg>
</file>